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84d2f8b8a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84d2f8b8a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4d2f8b8a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84d2f8b8a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review for scored pages which were scores of both 1 and 5 were simultaneously given by different agents or for pages where an individual agent scored a page above or below the median score by 3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81% of the cases, more than half of the accepted annotators agreed on a score.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4d2f8b8a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84d2f8b8a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4d2f8b8a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84d2f8b8a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51758c9f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851758c9f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4d2f8b8a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84d2f8b8a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84d2f8b8a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84d2f8b8a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84d2f8b8a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84d2f8b8a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4d2f8b8a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4d2f8b8a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84d2f8b8a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84d2f8b8a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84d2f8b8a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84d2f8b8a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4d2f8b8a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4d2f8b8a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4d2f8b8a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4d2f8b8a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84d2f8b8a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84d2f8b8a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hyperlink" Target="https://dl.acm.org/doi/10.1145/3239574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9" Type="http://schemas.openxmlformats.org/officeDocument/2006/relationships/hyperlink" Target="https://ws-dl.blogspot.com/2018/09/2018-09-03-lets-compare-memento-damage.html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en.wikipedia.org/wiki/Pearson_correlation_coefficient" TargetMode="External"/><Relationship Id="rId7" Type="http://schemas.openxmlformats.org/officeDocument/2006/relationships/hyperlink" Target="https://en.wikipedia.org/wiki/Root-mean-square_deviation" TargetMode="External"/><Relationship Id="rId8" Type="http://schemas.openxmlformats.org/officeDocument/2006/relationships/hyperlink" Target="http://justinfbrunelle.com/pubs/jcdl-2014-brunelle-damage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hyperlink" Target="https://github.com/internetarchive/warcprox" TargetMode="External"/><Relationship Id="rId7" Type="http://schemas.openxmlformats.org/officeDocument/2006/relationships/hyperlink" Target="https://github.com/webrecorder/pywb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hyperlink" Target="https://ws-dl.blogspot.com/2018/09/2018-09-03-lets-compare-memento-damage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github.com/webis-de/webis-web-archiver" TargetMode="External"/><Relationship Id="rId7" Type="http://schemas.openxmlformats.org/officeDocument/2006/relationships/hyperlink" Target="https://github.com/webis-de/scripto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hyperlink" Target="https://alexa.com/topsites" TargetMode="External"/><Relationship Id="rId8" Type="http://schemas.openxmlformats.org/officeDocument/2006/relationships/hyperlink" Target="https://webis.de/data/webis-web-archive-17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hyperlink" Target="https://www.mturk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38925"/>
            <a:ext cx="8520600" cy="101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/>
              <a:t>Reproducible Web Corpora: Interactive Archiving with Automatic Quality Assessment</a:t>
            </a:r>
            <a:endParaRPr sz="30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42100"/>
            <a:ext cx="8520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David Calano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895 - Web Archiving Forensics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Dominion University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7th, 2022</a:t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601300" y="1494113"/>
            <a:ext cx="19707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320"/>
              <a:t>JOHANNES KIESEL</a:t>
            </a:r>
            <a:endParaRPr b="1"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320"/>
              <a:t>FLORIAN KNEIST</a:t>
            </a:r>
            <a:endParaRPr b="1"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320"/>
              <a:t>MILAD ALSHOMARY</a:t>
            </a:r>
            <a:endParaRPr b="1"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320"/>
              <a:t>BENNO STEIN</a:t>
            </a:r>
            <a:endParaRPr b="1"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320"/>
              <a:t>MATTHIAS HAGEN</a:t>
            </a:r>
            <a:endParaRPr b="1"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n" sz="1320"/>
              <a:t>MARTIN POTTHAST</a:t>
            </a:r>
            <a:endParaRPr b="1" sz="132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4571993" y="1494113"/>
            <a:ext cx="35187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20"/>
              <a:t>Bauhaus-Universität Weimar</a:t>
            </a:r>
            <a:endParaRPr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20"/>
              <a:t>Ulm University</a:t>
            </a:r>
            <a:endParaRPr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20"/>
              <a:t>Paderborn University</a:t>
            </a:r>
            <a:endParaRPr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20"/>
              <a:t>Bauhaus-Universität Weimar</a:t>
            </a:r>
            <a:endParaRPr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20"/>
              <a:t>Martin-Luther-Universität Halle-Wittenberg</a:t>
            </a:r>
            <a:endParaRPr sz="132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20"/>
              <a:t>Leipzig University</a:t>
            </a:r>
            <a:endParaRPr sz="1320"/>
          </a:p>
        </p:txBody>
      </p:sp>
      <p:grpSp>
        <p:nvGrpSpPr>
          <p:cNvPr id="59" name="Google Shape;59;p13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60" name="Google Shape;60;p13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61" name="Google Shape;61;p13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62" name="Google Shape;62;p1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" name="Google Shape;63;p13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64" name="Google Shape;64;p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" name="Google Shape;65;p13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66" name="Google Shape;66;p13"/>
          <p:cNvSpPr txBox="1"/>
          <p:nvPr/>
        </p:nvSpPr>
        <p:spPr>
          <a:xfrm>
            <a:off x="3040950" y="1185325"/>
            <a:ext cx="306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https://dl.acm.org/doi/10.1145/3239574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 Page Is Effectively Unusable</a:t>
            </a:r>
            <a:endParaRPr/>
          </a:p>
        </p:txBody>
      </p:sp>
      <p:sp>
        <p:nvSpPr>
          <p:cNvPr id="238" name="Google Shape;2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0915"/>
            <a:ext cx="8839202" cy="28000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22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241" name="Google Shape;241;p22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242" name="Google Shape;242;p22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243" name="Google Shape;243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4" name="Google Shape;244;p22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245" name="Google Shape;245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6" name="Google Shape;246;p22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247" name="Google Shape;247;p22"/>
          <p:cNvSpPr/>
          <p:nvPr/>
        </p:nvSpPr>
        <p:spPr>
          <a:xfrm>
            <a:off x="4703175" y="1111950"/>
            <a:ext cx="2796900" cy="161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3034650" y="3706100"/>
            <a:ext cx="3074700" cy="738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Primary content of page is missing or non-functional</a:t>
            </a:r>
            <a:endParaRPr sz="1800"/>
          </a:p>
        </p:txBody>
      </p:sp>
      <p:cxnSp>
        <p:nvCxnSpPr>
          <p:cNvPr id="249" name="Google Shape;249;p22"/>
          <p:cNvCxnSpPr>
            <a:endCxn id="247" idx="2"/>
          </p:cNvCxnSpPr>
          <p:nvPr/>
        </p:nvCxnSpPr>
        <p:spPr>
          <a:xfrm flipH="1" rot="10800000">
            <a:off x="5411625" y="2730450"/>
            <a:ext cx="690000" cy="980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2"/>
          <p:cNvSpPr/>
          <p:nvPr/>
        </p:nvSpPr>
        <p:spPr>
          <a:xfrm>
            <a:off x="311700" y="1111950"/>
            <a:ext cx="2796900" cy="161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4205100" y="3353200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5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Crowdsourced</a:t>
            </a:r>
            <a:r>
              <a:rPr lang="en"/>
              <a:t> Score Breakdown</a:t>
            </a:r>
            <a:endParaRPr/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3"/>
          <p:cNvPicPr preferRelativeResize="0"/>
          <p:nvPr/>
        </p:nvPicPr>
        <p:blipFill rotWithShape="1">
          <a:blip r:embed="rId3">
            <a:alphaModFix/>
          </a:blip>
          <a:srcRect b="0" l="0" r="0" t="39180"/>
          <a:stretch/>
        </p:blipFill>
        <p:spPr>
          <a:xfrm>
            <a:off x="152400" y="1828200"/>
            <a:ext cx="8839199" cy="148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3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260" name="Google Shape;260;p23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261" name="Google Shape;261;p23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262" name="Google Shape;262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3" name="Google Shape;263;p23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264" name="Google Shape;264;p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5" name="Google Shape;265;p23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266" name="Google Shape;266;p23"/>
          <p:cNvSpPr/>
          <p:nvPr/>
        </p:nvSpPr>
        <p:spPr>
          <a:xfrm>
            <a:off x="2102550" y="2571750"/>
            <a:ext cx="1185300" cy="59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1006050" y="3831525"/>
            <a:ext cx="7131900" cy="461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Unannotated pages were reconfirmed by Mechanical Turk agents</a:t>
            </a:r>
            <a:endParaRPr sz="1800"/>
          </a:p>
        </p:txBody>
      </p:sp>
      <p:cxnSp>
        <p:nvCxnSpPr>
          <p:cNvPr id="268" name="Google Shape;268;p23"/>
          <p:cNvCxnSpPr>
            <a:endCxn id="266" idx="2"/>
          </p:cNvCxnSpPr>
          <p:nvPr/>
        </p:nvCxnSpPr>
        <p:spPr>
          <a:xfrm rot="10800000">
            <a:off x="2695200" y="3171450"/>
            <a:ext cx="70500" cy="645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23"/>
          <p:cNvSpPr txBox="1"/>
          <p:nvPr/>
        </p:nvSpPr>
        <p:spPr>
          <a:xfrm>
            <a:off x="4205100" y="317432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Table 2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idx="4294967295" type="title"/>
          </p:nvPr>
        </p:nvSpPr>
        <p:spPr>
          <a:xfrm>
            <a:off x="360525" y="100450"/>
            <a:ext cx="34488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Comparison</a:t>
            </a:r>
            <a:endParaRPr/>
          </a:p>
        </p:txBody>
      </p:sp>
      <p:sp>
        <p:nvSpPr>
          <p:cNvPr id="275" name="Google Shape;27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49" y="610676"/>
            <a:ext cx="8839202" cy="30845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4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278" name="Google Shape;278;p24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279" name="Google Shape;279;p24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280" name="Google Shape;280;p2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1" name="Google Shape;281;p24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282" name="Google Shape;282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3" name="Google Shape;283;p24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284" name="Google Shape;284;p24"/>
          <p:cNvSpPr/>
          <p:nvPr/>
        </p:nvSpPr>
        <p:spPr>
          <a:xfrm>
            <a:off x="1037100" y="4139224"/>
            <a:ext cx="7069800" cy="393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Pearson Correlation Coefficient measures linear correlation between algorithmic results</a:t>
            </a: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4425200" y="3606374"/>
            <a:ext cx="901800" cy="393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0.48</a:t>
            </a:r>
            <a:endParaRPr/>
          </a:p>
        </p:txBody>
      </p:sp>
      <p:sp>
        <p:nvSpPr>
          <p:cNvPr id="286" name="Google Shape;286;p24"/>
          <p:cNvSpPr/>
          <p:nvPr/>
        </p:nvSpPr>
        <p:spPr>
          <a:xfrm>
            <a:off x="7174200" y="3623324"/>
            <a:ext cx="932700" cy="359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0.57</a:t>
            </a:r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1557825" y="3606374"/>
            <a:ext cx="901800" cy="393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= 0.0</a:t>
            </a:r>
            <a:endParaRPr/>
          </a:p>
        </p:txBody>
      </p:sp>
      <p:sp>
        <p:nvSpPr>
          <p:cNvPr id="288" name="Google Shape;288;p24"/>
          <p:cNvSpPr txBox="1"/>
          <p:nvPr/>
        </p:nvSpPr>
        <p:spPr>
          <a:xfrm>
            <a:off x="3075513" y="3353024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6</a:t>
            </a:r>
            <a:endParaRPr sz="1100"/>
          </a:p>
        </p:txBody>
      </p:sp>
      <p:sp>
        <p:nvSpPr>
          <p:cNvPr id="289" name="Google Shape;289;p24"/>
          <p:cNvSpPr txBox="1"/>
          <p:nvPr/>
        </p:nvSpPr>
        <p:spPr>
          <a:xfrm>
            <a:off x="4113400" y="0"/>
            <a:ext cx="50307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https://en.wikipedia.org/wiki/Pearson_correlation_coefficient</a:t>
            </a:r>
            <a:endParaRPr sz="9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https://en.wikipedia.org/wiki/Root-mean-square_deviation</a:t>
            </a:r>
            <a:endParaRPr sz="9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http://justinfbrunelle.com/pubs/jcdl-2014-brunelle-damage.pdf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https://ws-dl.blogspot.com/2018/09/2018-09-03-lets-compare-memento-damage.html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Accuracy</a:t>
            </a:r>
            <a:endParaRPr/>
          </a:p>
        </p:txBody>
      </p:sp>
      <p:sp>
        <p:nvSpPr>
          <p:cNvPr id="295" name="Google Shape;2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25"/>
          <p:cNvPicPr preferRelativeResize="0"/>
          <p:nvPr/>
        </p:nvPicPr>
        <p:blipFill rotWithShape="1">
          <a:blip r:embed="rId3">
            <a:alphaModFix/>
          </a:blip>
          <a:srcRect b="33222" l="51116" r="0" t="0"/>
          <a:stretch/>
        </p:blipFill>
        <p:spPr>
          <a:xfrm>
            <a:off x="1375675" y="670913"/>
            <a:ext cx="6392649" cy="2567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5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298" name="Google Shape;298;p25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299" name="Google Shape;299;p25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300" name="Google Shape;300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01" name="Google Shape;301;p25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302" name="Google Shape;302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3" name="Google Shape;303;p25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304" name="Google Shape;304;p25"/>
          <p:cNvSpPr/>
          <p:nvPr/>
        </p:nvSpPr>
        <p:spPr>
          <a:xfrm>
            <a:off x="5482175" y="1009400"/>
            <a:ext cx="1044300" cy="1890900"/>
          </a:xfrm>
          <a:prstGeom prst="rect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5545675" y="1499775"/>
            <a:ext cx="924300" cy="3288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1802700" y="4147000"/>
            <a:ext cx="5538600" cy="3936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 exclude trivial cases with no difference to screenshots</a:t>
            </a:r>
            <a:endParaRPr/>
          </a:p>
        </p:txBody>
      </p:sp>
      <p:sp>
        <p:nvSpPr>
          <p:cNvPr id="307" name="Google Shape;307;p25"/>
          <p:cNvSpPr/>
          <p:nvPr/>
        </p:nvSpPr>
        <p:spPr>
          <a:xfrm>
            <a:off x="5482175" y="3198700"/>
            <a:ext cx="2010900" cy="499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metric for debugging</a:t>
            </a:r>
            <a:endParaRPr/>
          </a:p>
        </p:txBody>
      </p:sp>
      <p:sp>
        <p:nvSpPr>
          <p:cNvPr id="308" name="Google Shape;308;p25"/>
          <p:cNvSpPr/>
          <p:nvPr/>
        </p:nvSpPr>
        <p:spPr>
          <a:xfrm>
            <a:off x="4494431" y="1009400"/>
            <a:ext cx="924300" cy="1890900"/>
          </a:xfrm>
          <a:prstGeom prst="rect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25"/>
          <p:cNvCxnSpPr>
            <a:stCxn id="307" idx="0"/>
            <a:endCxn id="310" idx="2"/>
          </p:cNvCxnSpPr>
          <p:nvPr/>
        </p:nvCxnSpPr>
        <p:spPr>
          <a:xfrm rot="10800000">
            <a:off x="6004325" y="2875600"/>
            <a:ext cx="483300" cy="323100"/>
          </a:xfrm>
          <a:prstGeom prst="straightConnector1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5"/>
          <p:cNvSpPr/>
          <p:nvPr/>
        </p:nvSpPr>
        <p:spPr>
          <a:xfrm>
            <a:off x="5542175" y="1866650"/>
            <a:ext cx="924300" cy="10089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5"/>
          <p:cNvSpPr/>
          <p:nvPr/>
        </p:nvSpPr>
        <p:spPr>
          <a:xfrm>
            <a:off x="2906875" y="3198675"/>
            <a:ext cx="2010900" cy="808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Useful for automatically determining pages if were not faithfully reproduced</a:t>
            </a:r>
            <a:endParaRPr sz="1200"/>
          </a:p>
        </p:txBody>
      </p:sp>
      <p:cxnSp>
        <p:nvCxnSpPr>
          <p:cNvPr id="312" name="Google Shape;312;p25"/>
          <p:cNvCxnSpPr>
            <a:stCxn id="311" idx="0"/>
            <a:endCxn id="308" idx="2"/>
          </p:cNvCxnSpPr>
          <p:nvPr/>
        </p:nvCxnSpPr>
        <p:spPr>
          <a:xfrm flipH="1" rot="10800000">
            <a:off x="3912325" y="2900175"/>
            <a:ext cx="1044300" cy="2985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25"/>
          <p:cNvSpPr txBox="1"/>
          <p:nvPr/>
        </p:nvSpPr>
        <p:spPr>
          <a:xfrm>
            <a:off x="1665100" y="296847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Table 3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Faithful Reproducibility for Replay Engines</a:t>
            </a:r>
            <a:endParaRPr/>
          </a:p>
        </p:txBody>
      </p:sp>
      <p:sp>
        <p:nvSpPr>
          <p:cNvPr id="319" name="Google Shape;3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0" name="Google Shape;3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905725"/>
            <a:ext cx="8839198" cy="2414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26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322" name="Google Shape;322;p26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323" name="Google Shape;323;p26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324" name="Google Shape;324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5" name="Google Shape;325;p26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326" name="Google Shape;326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7" name="Google Shape;327;p26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328" name="Google Shape;328;p26"/>
          <p:cNvSpPr txBox="1"/>
          <p:nvPr/>
        </p:nvSpPr>
        <p:spPr>
          <a:xfrm>
            <a:off x="1179450" y="3638675"/>
            <a:ext cx="3055200" cy="723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2.58% improvement over warcprox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6.55% improvement over pywb</a:t>
            </a:r>
            <a:endParaRPr sz="1600"/>
          </a:p>
        </p:txBody>
      </p:sp>
      <p:sp>
        <p:nvSpPr>
          <p:cNvPr id="329" name="Google Shape;329;p26"/>
          <p:cNvSpPr/>
          <p:nvPr/>
        </p:nvSpPr>
        <p:spPr>
          <a:xfrm>
            <a:off x="3200425" y="1968525"/>
            <a:ext cx="585600" cy="2892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26"/>
          <p:cNvCxnSpPr>
            <a:stCxn id="329" idx="2"/>
            <a:endCxn id="328" idx="0"/>
          </p:cNvCxnSpPr>
          <p:nvPr/>
        </p:nvCxnSpPr>
        <p:spPr>
          <a:xfrm flipH="1">
            <a:off x="2706925" y="2257725"/>
            <a:ext cx="786300" cy="13809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26"/>
          <p:cNvSpPr txBox="1"/>
          <p:nvPr/>
        </p:nvSpPr>
        <p:spPr>
          <a:xfrm>
            <a:off x="4234650" y="332052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7</a:t>
            </a:r>
            <a:endParaRPr sz="1100"/>
          </a:p>
        </p:txBody>
      </p:sp>
      <p:sp>
        <p:nvSpPr>
          <p:cNvPr id="332" name="Google Shape;332;p26"/>
          <p:cNvSpPr txBox="1"/>
          <p:nvPr/>
        </p:nvSpPr>
        <p:spPr>
          <a:xfrm>
            <a:off x="5925300" y="3753875"/>
            <a:ext cx="2907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https://github.com/internetarchive/warcprox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https://github.com/webrecorder/pywb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38" name="Google Shape;3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340" name="Google Shape;340;p27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341" name="Google Shape;341;p27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342" name="Google Shape;342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3" name="Google Shape;343;p27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344" name="Google Shape;344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5" name="Google Shape;345;p27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346" name="Google Shape;346;p27"/>
          <p:cNvSpPr txBox="1"/>
          <p:nvPr/>
        </p:nvSpPr>
        <p:spPr>
          <a:xfrm>
            <a:off x="571500" y="790225"/>
            <a:ext cx="8106900" cy="3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Sample data set could be larger to improve accuracy and edge cases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Using screenshot comparisons, neural networks can be trained to rapidly assess reproduced web page quality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Move to automated calculation approaches over heuristics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900"/>
              <a:t>Check out Justin Brunelle’s WS-DL blog post for more details: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https://ws-dl.blogspot.com/2018/09/2018-09-03-lets-compare-memento-damage.html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4294967295" type="title"/>
          </p:nvPr>
        </p:nvSpPr>
        <p:spPr>
          <a:xfrm>
            <a:off x="311700" y="12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Webis Web Archiver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74" name="Google Shape;74;p14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75" name="Google Shape;75;p14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76" name="Google Shape;76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" name="Google Shape;77;p14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78" name="Google Shape;78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" name="Google Shape;79;p14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675" y="605675"/>
            <a:ext cx="5012926" cy="366314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3802950" y="2441225"/>
            <a:ext cx="825600" cy="8397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3802950" y="694325"/>
            <a:ext cx="825600" cy="780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5204200" y="2476500"/>
            <a:ext cx="825600" cy="684300"/>
          </a:xfrm>
          <a:prstGeom prst="rect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5260625" y="724325"/>
            <a:ext cx="1590300" cy="720300"/>
          </a:xfrm>
          <a:prstGeom prst="rect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6534600" y="1998650"/>
            <a:ext cx="2009700" cy="877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Mostly identical crawl and reproduction process</a:t>
            </a:r>
            <a:endParaRPr sz="1500"/>
          </a:p>
        </p:txBody>
      </p:sp>
      <p:sp>
        <p:nvSpPr>
          <p:cNvPr id="86" name="Google Shape;86;p14"/>
          <p:cNvSpPr txBox="1"/>
          <p:nvPr/>
        </p:nvSpPr>
        <p:spPr>
          <a:xfrm>
            <a:off x="4205100" y="424752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1</a:t>
            </a:r>
            <a:endParaRPr sz="1100"/>
          </a:p>
        </p:txBody>
      </p:sp>
      <p:sp>
        <p:nvSpPr>
          <p:cNvPr id="87" name="Google Shape;87;p14"/>
          <p:cNvSpPr txBox="1"/>
          <p:nvPr/>
        </p:nvSpPr>
        <p:spPr>
          <a:xfrm>
            <a:off x="5684075" y="3889275"/>
            <a:ext cx="32484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https://github.com/webis-de/webis-web-archiver</a:t>
            </a:r>
            <a:endParaRPr sz="11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https://github.com/webis-de/scriptor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of Dataset</a:t>
            </a:r>
            <a:endParaRPr/>
          </a:p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2" y="761800"/>
            <a:ext cx="3815801" cy="339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5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97" name="Google Shape;97;p15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98" name="Google Shape;98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5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100" name="Google Shape;100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1" name="Google Shape;101;p15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69208" l="15533" r="38168" t="23887"/>
          <a:stretch/>
        </p:blipFill>
        <p:spPr>
          <a:xfrm>
            <a:off x="3973925" y="761800"/>
            <a:ext cx="4858226" cy="643775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 b="28727" l="17417" r="36284" t="64368"/>
          <a:stretch/>
        </p:blipFill>
        <p:spPr>
          <a:xfrm>
            <a:off x="3973925" y="1560400"/>
            <a:ext cx="4858226" cy="643775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4" name="Google Shape;104;p15"/>
          <p:cNvCxnSpPr>
            <a:endCxn id="102" idx="1"/>
          </p:cNvCxnSpPr>
          <p:nvPr/>
        </p:nvCxnSpPr>
        <p:spPr>
          <a:xfrm flipH="1" rot="10800000">
            <a:off x="1227725" y="1083687"/>
            <a:ext cx="2746200" cy="5673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5"/>
          <p:cNvCxnSpPr>
            <a:endCxn id="103" idx="1"/>
          </p:cNvCxnSpPr>
          <p:nvPr/>
        </p:nvCxnSpPr>
        <p:spPr>
          <a:xfrm flipH="1" rot="10800000">
            <a:off x="1143125" y="1882287"/>
            <a:ext cx="2830800" cy="11307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/>
          <p:cNvCxnSpPr>
            <a:endCxn id="107" idx="1"/>
          </p:cNvCxnSpPr>
          <p:nvPr/>
        </p:nvCxnSpPr>
        <p:spPr>
          <a:xfrm flipH="1" rot="10800000">
            <a:off x="1086425" y="2728275"/>
            <a:ext cx="2887500" cy="12159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" name="Google Shape;10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0275" y="3093650"/>
            <a:ext cx="4388431" cy="14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2016" l="18227" r="35473" t="91079"/>
          <a:stretch/>
        </p:blipFill>
        <p:spPr>
          <a:xfrm>
            <a:off x="3973925" y="2406388"/>
            <a:ext cx="4858226" cy="643775"/>
          </a:xfrm>
          <a:prstGeom prst="rect">
            <a:avLst/>
          </a:prstGeom>
          <a:noFill/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" name="Google Shape;109;p15"/>
          <p:cNvSpPr txBox="1"/>
          <p:nvPr/>
        </p:nvSpPr>
        <p:spPr>
          <a:xfrm>
            <a:off x="6315875" y="3189550"/>
            <a:ext cx="2383500" cy="877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~65%</a:t>
            </a:r>
            <a:r>
              <a:rPr lang="en" sz="1500"/>
              <a:t> success in determining language using Alexa</a:t>
            </a:r>
            <a:endParaRPr sz="1500"/>
          </a:p>
        </p:txBody>
      </p:sp>
      <p:sp>
        <p:nvSpPr>
          <p:cNvPr id="110" name="Google Shape;110;p15"/>
          <p:cNvSpPr txBox="1"/>
          <p:nvPr/>
        </p:nvSpPr>
        <p:spPr>
          <a:xfrm>
            <a:off x="7965575" y="440972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Figure 3</a:t>
            </a:r>
            <a:endParaRPr sz="1000"/>
          </a:p>
        </p:txBody>
      </p:sp>
      <p:sp>
        <p:nvSpPr>
          <p:cNvPr id="111" name="Google Shape;111;p15"/>
          <p:cNvSpPr txBox="1"/>
          <p:nvPr/>
        </p:nvSpPr>
        <p:spPr>
          <a:xfrm>
            <a:off x="791050" y="413942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Table 1</a:t>
            </a:r>
            <a:endParaRPr sz="1000"/>
          </a:p>
        </p:txBody>
      </p:sp>
      <p:sp>
        <p:nvSpPr>
          <p:cNvPr id="112" name="Google Shape;112;p15"/>
          <p:cNvSpPr txBox="1"/>
          <p:nvPr/>
        </p:nvSpPr>
        <p:spPr>
          <a:xfrm>
            <a:off x="1612125" y="4115275"/>
            <a:ext cx="336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https://alexa.com/topsites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https://webis.de/data/webis-web-archive-17.html</a:t>
            </a:r>
            <a:endParaRPr b="1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Capture vs Playback</a:t>
            </a:r>
            <a:endParaRPr/>
          </a:p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300" y="618575"/>
            <a:ext cx="5807900" cy="3918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6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122" name="Google Shape;122;p16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123" name="Google Shape;123;p1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4" name="Google Shape;124;p16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125" name="Google Shape;125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" name="Google Shape;126;p16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127" name="Google Shape;127;p16"/>
          <p:cNvSpPr/>
          <p:nvPr/>
        </p:nvSpPr>
        <p:spPr>
          <a:xfrm>
            <a:off x="5771425" y="2956275"/>
            <a:ext cx="1065300" cy="119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8" name="Google Shape;128;p16"/>
          <p:cNvCxnSpPr>
            <a:stCxn id="127" idx="1"/>
          </p:cNvCxnSpPr>
          <p:nvPr/>
        </p:nvCxnSpPr>
        <p:spPr>
          <a:xfrm flipH="1">
            <a:off x="4339225" y="3555975"/>
            <a:ext cx="1432200" cy="14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6"/>
          <p:cNvSpPr txBox="1"/>
          <p:nvPr/>
        </p:nvSpPr>
        <p:spPr>
          <a:xfrm>
            <a:off x="5136275" y="1594575"/>
            <a:ext cx="2561400" cy="104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 used to highlight page differences for Mechanical Turk agents and researchers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1665100" y="440982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2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Turk Used to Test Perceived Differences</a:t>
            </a:r>
            <a:endParaRPr/>
          </a:p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424" y="670925"/>
            <a:ext cx="4383153" cy="3992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17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139" name="Google Shape;139;p17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140" name="Google Shape;140;p17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141" name="Google Shape;141;p1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2" name="Google Shape;142;p17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143" name="Google Shape;143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" name="Google Shape;144;p17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145" name="Google Shape;145;p17"/>
          <p:cNvSpPr txBox="1"/>
          <p:nvPr/>
        </p:nvSpPr>
        <p:spPr>
          <a:xfrm>
            <a:off x="311700" y="2993075"/>
            <a:ext cx="1689000" cy="640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 for “best”</a:t>
            </a:r>
            <a:endParaRPr sz="2200"/>
          </a:p>
        </p:txBody>
      </p:sp>
      <p:sp>
        <p:nvSpPr>
          <p:cNvPr id="146" name="Google Shape;146;p17"/>
          <p:cNvSpPr txBox="1"/>
          <p:nvPr/>
        </p:nvSpPr>
        <p:spPr>
          <a:xfrm>
            <a:off x="7054000" y="2993075"/>
            <a:ext cx="1689000" cy="6405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</a:t>
            </a:r>
            <a:r>
              <a:rPr lang="en" sz="2200"/>
              <a:t> for “worst”</a:t>
            </a:r>
            <a:endParaRPr sz="2200"/>
          </a:p>
        </p:txBody>
      </p:sp>
      <p:sp>
        <p:nvSpPr>
          <p:cNvPr id="147" name="Google Shape;147;p17"/>
          <p:cNvSpPr/>
          <p:nvPr/>
        </p:nvSpPr>
        <p:spPr>
          <a:xfrm>
            <a:off x="4649611" y="3817144"/>
            <a:ext cx="289200" cy="3033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3873500" y="3824200"/>
            <a:ext cx="289200" cy="30330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7"/>
          <p:cNvCxnSpPr>
            <a:stCxn id="145" idx="3"/>
            <a:endCxn id="148" idx="2"/>
          </p:cNvCxnSpPr>
          <p:nvPr/>
        </p:nvCxnSpPr>
        <p:spPr>
          <a:xfrm>
            <a:off x="2000700" y="3313325"/>
            <a:ext cx="1872900" cy="66240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7"/>
          <p:cNvCxnSpPr>
            <a:stCxn id="147" idx="6"/>
            <a:endCxn id="146" idx="1"/>
          </p:cNvCxnSpPr>
          <p:nvPr/>
        </p:nvCxnSpPr>
        <p:spPr>
          <a:xfrm flipH="1" rot="10800000">
            <a:off x="4938811" y="3313294"/>
            <a:ext cx="2115300" cy="655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/>
        </p:nvSpPr>
        <p:spPr>
          <a:xfrm>
            <a:off x="2459675" y="429682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4</a:t>
            </a:r>
            <a:endParaRPr sz="1100"/>
          </a:p>
        </p:txBody>
      </p:sp>
      <p:sp>
        <p:nvSpPr>
          <p:cNvPr id="152" name="Google Shape;152;p17"/>
          <p:cNvSpPr txBox="1"/>
          <p:nvPr/>
        </p:nvSpPr>
        <p:spPr>
          <a:xfrm>
            <a:off x="5154900" y="4254975"/>
            <a:ext cx="174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https://www.mturk.com/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Page Differences Have Negligible Effects</a:t>
            </a:r>
            <a:endParaRPr/>
          </a:p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14515"/>
            <a:ext cx="8839202" cy="28000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8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161" name="Google Shape;161;p18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162" name="Google Shape;162;p18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163" name="Google Shape;163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4" name="Google Shape;164;p18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165" name="Google Shape;165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6" name="Google Shape;166;p18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167" name="Google Shape;167;p18"/>
          <p:cNvSpPr/>
          <p:nvPr/>
        </p:nvSpPr>
        <p:spPr>
          <a:xfrm>
            <a:off x="3407850" y="3254019"/>
            <a:ext cx="472800" cy="2535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7793600" y="3254019"/>
            <a:ext cx="472800" cy="2535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3317550" y="3777825"/>
            <a:ext cx="2508900" cy="677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Slight difference in colors of animated button</a:t>
            </a:r>
            <a:endParaRPr sz="1600"/>
          </a:p>
        </p:txBody>
      </p:sp>
      <p:cxnSp>
        <p:nvCxnSpPr>
          <p:cNvPr id="170" name="Google Shape;170;p18"/>
          <p:cNvCxnSpPr>
            <a:endCxn id="167" idx="2"/>
          </p:cNvCxnSpPr>
          <p:nvPr/>
        </p:nvCxnSpPr>
        <p:spPr>
          <a:xfrm rot="10800000">
            <a:off x="3644250" y="3507519"/>
            <a:ext cx="66900" cy="274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8"/>
          <p:cNvCxnSpPr>
            <a:stCxn id="169" idx="3"/>
          </p:cNvCxnSpPr>
          <p:nvPr/>
        </p:nvCxnSpPr>
        <p:spPr>
          <a:xfrm flipH="1" rot="10800000">
            <a:off x="5826450" y="3499575"/>
            <a:ext cx="1885200" cy="6168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18"/>
          <p:cNvSpPr txBox="1"/>
          <p:nvPr/>
        </p:nvSpPr>
        <p:spPr>
          <a:xfrm>
            <a:off x="4205100" y="345317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5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Small Issues Affecting Small Numbers of People</a:t>
            </a:r>
            <a:endParaRPr/>
          </a:p>
        </p:txBody>
      </p:sp>
      <p:sp>
        <p:nvSpPr>
          <p:cNvPr id="178" name="Google Shape;1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1715"/>
            <a:ext cx="8839202" cy="28000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9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181" name="Google Shape;181;p19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182" name="Google Shape;182;p19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183" name="Google Shape;183;p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4" name="Google Shape;184;p19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185" name="Google Shape;185;p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" name="Google Shape;186;p19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187" name="Google Shape;187;p19"/>
          <p:cNvSpPr/>
          <p:nvPr/>
        </p:nvSpPr>
        <p:spPr>
          <a:xfrm>
            <a:off x="5348100" y="1651900"/>
            <a:ext cx="2756100" cy="486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3007200" y="3323175"/>
            <a:ext cx="2340900" cy="431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Missing advertisements</a:t>
            </a:r>
            <a:endParaRPr sz="1600"/>
          </a:p>
        </p:txBody>
      </p:sp>
      <p:cxnSp>
        <p:nvCxnSpPr>
          <p:cNvPr id="189" name="Google Shape;189;p19"/>
          <p:cNvCxnSpPr>
            <a:stCxn id="188" idx="3"/>
            <a:endCxn id="187" idx="2"/>
          </p:cNvCxnSpPr>
          <p:nvPr/>
        </p:nvCxnSpPr>
        <p:spPr>
          <a:xfrm flipH="1" rot="10800000">
            <a:off x="5348100" y="2138025"/>
            <a:ext cx="1378200" cy="140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19"/>
          <p:cNvSpPr/>
          <p:nvPr/>
        </p:nvSpPr>
        <p:spPr>
          <a:xfrm>
            <a:off x="7605875" y="2328750"/>
            <a:ext cx="1170000" cy="91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19"/>
          <p:cNvCxnSpPr>
            <a:stCxn id="188" idx="3"/>
            <a:endCxn id="190" idx="1"/>
          </p:cNvCxnSpPr>
          <p:nvPr/>
        </p:nvCxnSpPr>
        <p:spPr>
          <a:xfrm flipH="1" rot="10800000">
            <a:off x="5348100" y="2787225"/>
            <a:ext cx="2257800" cy="75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19"/>
          <p:cNvSpPr txBox="1"/>
          <p:nvPr/>
        </p:nvSpPr>
        <p:spPr>
          <a:xfrm>
            <a:off x="4205100" y="394002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5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Page Has Small But Pervasive Differences</a:t>
            </a:r>
            <a:endParaRPr/>
          </a:p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1715"/>
            <a:ext cx="8839202" cy="28000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0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201" name="Google Shape;201;p20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202" name="Google Shape;202;p20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203" name="Google Shape;203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4" name="Google Shape;204;p20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205" name="Google Shape;205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6" name="Google Shape;206;p20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207" name="Google Shape;207;p20"/>
          <p:cNvSpPr/>
          <p:nvPr/>
        </p:nvSpPr>
        <p:spPr>
          <a:xfrm>
            <a:off x="2991525" y="2082951"/>
            <a:ext cx="1192500" cy="121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587025" y="3294956"/>
            <a:ext cx="2404500" cy="252600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523525" y="3605400"/>
            <a:ext cx="3695700" cy="31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0"/>
          <p:cNvCxnSpPr/>
          <p:nvPr/>
        </p:nvCxnSpPr>
        <p:spPr>
          <a:xfrm>
            <a:off x="4184025" y="2307150"/>
            <a:ext cx="3683100" cy="17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0"/>
          <p:cNvCxnSpPr/>
          <p:nvPr/>
        </p:nvCxnSpPr>
        <p:spPr>
          <a:xfrm flipH="1" rot="10800000">
            <a:off x="2991550" y="2949400"/>
            <a:ext cx="3661800" cy="592500"/>
          </a:xfrm>
          <a:prstGeom prst="straightConnector1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0"/>
          <p:cNvCxnSpPr/>
          <p:nvPr/>
        </p:nvCxnSpPr>
        <p:spPr>
          <a:xfrm flipH="1" rot="10800000">
            <a:off x="4194675" y="3633625"/>
            <a:ext cx="3065400" cy="138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0"/>
          <p:cNvSpPr txBox="1"/>
          <p:nvPr/>
        </p:nvSpPr>
        <p:spPr>
          <a:xfrm>
            <a:off x="3401550" y="1037963"/>
            <a:ext cx="2340900" cy="9234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Social buttons and related articles section missing</a:t>
            </a:r>
            <a:endParaRPr sz="1600"/>
          </a:p>
        </p:txBody>
      </p:sp>
      <p:sp>
        <p:nvSpPr>
          <p:cNvPr id="214" name="Google Shape;214;p20"/>
          <p:cNvSpPr txBox="1"/>
          <p:nvPr/>
        </p:nvSpPr>
        <p:spPr>
          <a:xfrm>
            <a:off x="4205100" y="3924300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5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>
            <p:ph idx="4294967295" type="title"/>
          </p:nvPr>
        </p:nvSpPr>
        <p:spPr>
          <a:xfrm>
            <a:off x="311700" y="121625"/>
            <a:ext cx="8520600" cy="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Page Is Usable Despite Significant Differences</a:t>
            </a:r>
            <a:endParaRPr/>
          </a:p>
        </p:txBody>
      </p:sp>
      <p:sp>
        <p:nvSpPr>
          <p:cNvPr id="220" name="Google Shape;2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6965"/>
            <a:ext cx="8839202" cy="28000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1"/>
          <p:cNvGrpSpPr/>
          <p:nvPr/>
        </p:nvGrpSpPr>
        <p:grpSpPr>
          <a:xfrm>
            <a:off x="0" y="4680124"/>
            <a:ext cx="5890975" cy="359824"/>
            <a:chOff x="0" y="4680112"/>
            <a:chExt cx="5890975" cy="359824"/>
          </a:xfrm>
        </p:grpSpPr>
        <p:grpSp>
          <p:nvGrpSpPr>
            <p:cNvPr id="223" name="Google Shape;223;p21"/>
            <p:cNvGrpSpPr/>
            <p:nvPr/>
          </p:nvGrpSpPr>
          <p:grpSpPr>
            <a:xfrm>
              <a:off x="3306810" y="4683025"/>
              <a:ext cx="2584165" cy="354000"/>
              <a:chOff x="3306810" y="4683025"/>
              <a:chExt cx="2584165" cy="354000"/>
            </a:xfrm>
          </p:grpSpPr>
          <p:sp>
            <p:nvSpPr>
              <p:cNvPr id="224" name="Google Shape;224;p21"/>
              <p:cNvSpPr txBox="1"/>
              <p:nvPr/>
            </p:nvSpPr>
            <p:spPr>
              <a:xfrm>
                <a:off x="3401575" y="4683025"/>
                <a:ext cx="24894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CS895 - Web Archiving Forensics</a:t>
                </a:r>
                <a:endParaRPr sz="1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Fall 2022</a:t>
                </a:r>
                <a:endParaRPr sz="1100"/>
              </a:p>
            </p:txBody>
          </p:sp>
          <p:pic>
            <p:nvPicPr>
              <p:cNvPr id="225" name="Google Shape;225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306810" y="4750749"/>
                <a:ext cx="270600" cy="21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6" name="Google Shape;226;p21"/>
            <p:cNvGrpSpPr/>
            <p:nvPr/>
          </p:nvGrpSpPr>
          <p:grpSpPr>
            <a:xfrm>
              <a:off x="0" y="4680112"/>
              <a:ext cx="1505700" cy="359824"/>
              <a:chOff x="0" y="4680112"/>
              <a:chExt cx="1505700" cy="359824"/>
            </a:xfrm>
          </p:grpSpPr>
          <p:pic>
            <p:nvPicPr>
              <p:cNvPr id="227" name="Google Shape;227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4680112"/>
                <a:ext cx="359824" cy="35982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228;p21"/>
              <p:cNvSpPr txBox="1"/>
              <p:nvPr/>
            </p:nvSpPr>
            <p:spPr>
              <a:xfrm>
                <a:off x="256800" y="4683025"/>
                <a:ext cx="12489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/>
                  <a:t>@lifefromalaptop</a:t>
                </a:r>
                <a:endParaRPr sz="11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chemeClr val="dk1"/>
                    </a:solidFill>
                  </a:rPr>
                  <a:t>@WebSciDL</a:t>
                </a:r>
                <a:endParaRPr sz="1100"/>
              </a:p>
            </p:txBody>
          </p:sp>
        </p:grpSp>
      </p:grpSp>
      <p:sp>
        <p:nvSpPr>
          <p:cNvPr id="229" name="Google Shape;229;p21"/>
          <p:cNvSpPr/>
          <p:nvPr/>
        </p:nvSpPr>
        <p:spPr>
          <a:xfrm>
            <a:off x="4703200" y="2946400"/>
            <a:ext cx="4035900" cy="146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2026425" y="829500"/>
            <a:ext cx="3074700" cy="7389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Missing content not loaded at page initialization</a:t>
            </a:r>
            <a:endParaRPr sz="1800"/>
          </a:p>
        </p:txBody>
      </p:sp>
      <p:cxnSp>
        <p:nvCxnSpPr>
          <p:cNvPr id="231" name="Google Shape;231;p21"/>
          <p:cNvCxnSpPr>
            <a:stCxn id="230" idx="2"/>
            <a:endCxn id="229" idx="1"/>
          </p:cNvCxnSpPr>
          <p:nvPr/>
        </p:nvCxnSpPr>
        <p:spPr>
          <a:xfrm>
            <a:off x="3563775" y="1568400"/>
            <a:ext cx="1139400" cy="210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1"/>
          <p:cNvSpPr txBox="1"/>
          <p:nvPr/>
        </p:nvSpPr>
        <p:spPr>
          <a:xfrm>
            <a:off x="4205100" y="4409825"/>
            <a:ext cx="7338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Figure 5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